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906000" cy="6858000" type="A4"/>
  <p:notesSz cx="9947275" cy="68151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297" autoAdjust="0"/>
    <p:restoredTop sz="90929"/>
  </p:normalViewPr>
  <p:slideViewPr>
    <p:cSldViewPr>
      <p:cViewPr varScale="1">
        <p:scale>
          <a:sx n="52" d="100"/>
          <a:sy n="52" d="100"/>
        </p:scale>
        <p:origin x="-600" y="-102"/>
      </p:cViewPr>
      <p:guideLst>
        <p:guide orient="horz" pos="1944"/>
        <p:guide pos="28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00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5625" y="0"/>
            <a:ext cx="43100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73825"/>
            <a:ext cx="43100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5625" y="6473825"/>
            <a:ext cx="43100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57F392-EDBD-4DD3-A04F-B32EF84879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006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4038" y="0"/>
            <a:ext cx="431165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127375" y="511175"/>
            <a:ext cx="3692525" cy="2555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5363" y="3236913"/>
            <a:ext cx="79565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3825"/>
            <a:ext cx="43100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4038" y="6473825"/>
            <a:ext cx="43116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368951-CF72-4246-8DF3-D4491FC1AB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244A7-0F77-4CB9-877B-4C3321EB18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2344B-8FD6-42F0-B34C-E5803078E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8013"/>
            <a:ext cx="2105025" cy="5487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8013"/>
            <a:ext cx="6162675" cy="5487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ABB2D-F8BF-4642-8F38-BFD12BA081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6C68A-35F6-4FFD-A4C8-E068791BB4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9A06B-DEDE-4ABE-99A3-2CA16D075F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79613"/>
            <a:ext cx="4133850" cy="4116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79613"/>
            <a:ext cx="4133850" cy="4116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B3BC0-5CD5-444D-AF5C-9FEA9EA25B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CDA00-EAF1-4012-A667-6C535A8B0E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C0E71-0995-4F04-AC5A-E91418597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96828-889A-4616-8A90-A4DFC20ED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475B3-B834-4738-BC87-762BB0C3CF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D9810-9D2B-43CA-AB41-73E708ADC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8013"/>
            <a:ext cx="84201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1" rIns="86203" bIns="431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79613"/>
            <a:ext cx="8420100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1" rIns="86203" bIns="43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533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1" rIns="86203" bIns="43101" numCol="1" anchor="t" anchorCtr="0" compatLnSpc="1">
            <a:prstTxWarp prst="textNoShape">
              <a:avLst/>
            </a:prstTxWarp>
          </a:bodyPr>
          <a:lstStyle>
            <a:lvl1pPr defTabSz="862013">
              <a:defRPr sz="13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1400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1" rIns="86203" bIns="43101" numCol="1" anchor="t" anchorCtr="0" compatLnSpc="1">
            <a:prstTxWarp prst="textNoShape">
              <a:avLst/>
            </a:prstTxWarp>
          </a:bodyPr>
          <a:lstStyle>
            <a:lvl1pPr algn="ctr" defTabSz="862013">
              <a:defRPr sz="1300"/>
            </a:lvl1pPr>
          </a:lstStyle>
          <a:p>
            <a:r>
              <a:rPr lang="en-US"/>
              <a:t>17/06/2010                 ISOC AM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7713" y="6248400"/>
            <a:ext cx="20669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1" rIns="86203" bIns="43101" numCol="1" anchor="t" anchorCtr="0" compatLnSpc="1">
            <a:prstTxWarp prst="textNoShape">
              <a:avLst/>
            </a:prstTxWarp>
          </a:bodyPr>
          <a:lstStyle>
            <a:lvl1pPr algn="r" defTabSz="862013">
              <a:defRPr sz="1300"/>
            </a:lvl1pPr>
          </a:lstStyle>
          <a:p>
            <a:fld id="{A8358287-94B7-4530-AE67-4185B3F8B90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2pPr>
      <a:lvl3pPr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3pPr>
      <a:lvl4pPr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4pPr>
      <a:lvl5pPr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5pPr>
      <a:lvl6pPr marL="457200"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6pPr>
      <a:lvl7pPr marL="914400"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7pPr>
      <a:lvl8pPr marL="1371600"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8pPr>
      <a:lvl9pPr marL="1828800" algn="ctr" defTabSz="862013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charset="0"/>
        </a:defRPr>
      </a:lvl9pPr>
    </p:titleStyle>
    <p:bodyStyle>
      <a:lvl1pPr marL="323850" indent="-323850" algn="l" defTabSz="862013" rtl="0" fontAlgn="base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00088" indent="-268288" algn="l" defTabSz="862013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077913" indent="-215900" algn="l" defTabSz="862013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08125" indent="-214313" algn="l" defTabSz="862013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39925" indent="-215900" algn="l" defTabSz="8620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397125" indent="-215900" algn="l" defTabSz="8620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54325" indent="-215900" algn="l" defTabSz="8620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311525" indent="-215900" algn="l" defTabSz="8620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768725" indent="-215900" algn="l" defTabSz="8620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tyx.aic.net/amnic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Chart4.xls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952500" y="1047750"/>
            <a:ext cx="8332788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 defTabSz="862013">
              <a:lnSpc>
                <a:spcPct val="95000"/>
              </a:lnSpc>
            </a:pPr>
            <a:r>
              <a:rPr lang="en-US" sz="4600" b="1">
                <a:solidFill>
                  <a:srgbClr val="0066FF"/>
                </a:solidFill>
                <a:latin typeface="Arial" charset="0"/>
              </a:rPr>
              <a:t>AM Registry</a:t>
            </a:r>
            <a:endParaRPr lang="en-US"/>
          </a:p>
          <a:p>
            <a:pPr algn="ctr" defTabSz="862013">
              <a:lnSpc>
                <a:spcPct val="95000"/>
              </a:lnSpc>
            </a:pPr>
            <a:r>
              <a:rPr lang="en-US" sz="4600" b="1">
                <a:solidFill>
                  <a:srgbClr val="0066FF"/>
                </a:solidFill>
                <a:latin typeface="Arial" charset="0"/>
              </a:rPr>
              <a:t>2009 report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33463" y="2865438"/>
            <a:ext cx="8334375" cy="2803525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400" i="1">
                <a:solidFill>
                  <a:srgbClr val="000000"/>
                </a:solidFill>
                <a:latin typeface="Arial" charset="0"/>
              </a:rPr>
              <a:t>Igor Mkrtumyan, </a:t>
            </a:r>
            <a:r>
              <a:rPr lang="en-US" sz="3400" i="1">
                <a:solidFill>
                  <a:srgbClr val="3333CC"/>
                </a:solidFill>
                <a:latin typeface="Arial" charset="0"/>
              </a:rPr>
              <a:t>imkrtumyan@amnic.net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400" i="1">
                <a:solidFill>
                  <a:srgbClr val="000000"/>
                </a:solidFill>
                <a:latin typeface="Arial" charset="0"/>
              </a:rPr>
              <a:t>Hrant Dadivanyan, </a:t>
            </a:r>
            <a:r>
              <a:rPr lang="en-US" sz="3400" i="1">
                <a:solidFill>
                  <a:srgbClr val="3333CC"/>
                </a:solidFill>
                <a:latin typeface="Arial" charset="0"/>
              </a:rPr>
              <a:t>ran@styx.aic.net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1900">
              <a:solidFill>
                <a:srgbClr val="3333CC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2500">
                <a:solidFill>
                  <a:srgbClr val="000000"/>
                </a:solidFill>
                <a:latin typeface="Arial" charset="0"/>
              </a:rPr>
              <a:t>AM Registry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2500">
                <a:solidFill>
                  <a:srgbClr val="000000"/>
                </a:solidFill>
                <a:latin typeface="Arial" charset="0"/>
              </a:rPr>
              <a:t>ISOC AM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34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503238"/>
            <a:ext cx="8334375" cy="7477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5700" b="1" i="1">
                <a:solidFill>
                  <a:srgbClr val="FF3300"/>
                </a:solidFill>
                <a:latin typeface="Arial" charset="0"/>
              </a:rPr>
              <a:t>IDN ???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447800"/>
            <a:ext cx="8334375" cy="4022725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800" b="1" i="1">
                <a:solidFill>
                  <a:srgbClr val="000000"/>
                </a:solidFill>
                <a:latin typeface="Arial" charset="0"/>
              </a:rPr>
            </a:b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Formerly there were no support from local community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800" b="1" i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5700" b="1" i="1">
                <a:solidFill>
                  <a:srgbClr val="3333CC"/>
                </a:solidFill>
                <a:latin typeface="Arial" charset="0"/>
              </a:rPr>
              <a:t>Shall we start the process now?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5700" b="1" i="1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25500" y="142875"/>
            <a:ext cx="8335963" cy="515938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b="1" i="1">
                <a:solidFill>
                  <a:srgbClr val="3333CC"/>
                </a:solidFill>
                <a:latin typeface="Arial" charset="0"/>
              </a:rPr>
              <a:t>Policy additions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06375" y="785813"/>
            <a:ext cx="9424988" cy="4937125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100">
                <a:solidFill>
                  <a:srgbClr val="000000"/>
                </a:solidFill>
                <a:latin typeface="Arial" charset="0"/>
              </a:rPr>
              <a:t>Գրանցելով Ինտերնետում Ձեր դոմենային անունը գրանցող կազմակերպությունը (Registrar),  Ինտերնետ Հանրություն ՀԿ-ն և Հայաստանի տեղեկատվական կենտրոնը (AM NIC) ի գիտություն են ընդունում Ձեր իրավունքը այդ անունի օգտագործման նկատմամբ:</a:t>
            </a:r>
            <a:br>
              <a:rPr lang="en-US" sz="2100">
                <a:solidFill>
                  <a:srgbClr val="000000"/>
                </a:solidFill>
                <a:latin typeface="Arial" charset="0"/>
              </a:rPr>
            </a:br>
            <a:r>
              <a:rPr lang="en-US" sz="210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100">
                <a:solidFill>
                  <a:srgbClr val="000000"/>
                </a:solidFill>
                <a:latin typeface="Arial" charset="0"/>
              </a:rPr>
            </a:br>
            <a:r>
              <a:rPr lang="en-US" sz="2100">
                <a:solidFill>
                  <a:srgbClr val="000000"/>
                </a:solidFill>
                <a:latin typeface="Arial" charset="0"/>
              </a:rPr>
              <a:t>Այդ իրավունքը կարող է չեղյալ համարվել եթե պարզվի, որ դոմենային անունը օգտագործվում է սփամի (spam) առաքման համար,  կամ ուրիշ անօրինական անվայել նպատակներով (ազգամիջյան, կրոնական կամ էթնիկ չափանիշներով գժտության հրահրման համար, միջազգային տերորիզմի խթանման և ուժի կիրառման քարոզչության համար, պոռնկագրության տարածման և տրաֆիկինգի համար): </a:t>
            </a:r>
            <a:br>
              <a:rPr lang="en-US" sz="2100">
                <a:solidFill>
                  <a:srgbClr val="000000"/>
                </a:solidFill>
                <a:latin typeface="Arial" charset="0"/>
              </a:rPr>
            </a:br>
            <a:r>
              <a:rPr lang="en-US" sz="210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100">
                <a:solidFill>
                  <a:srgbClr val="000000"/>
                </a:solidFill>
                <a:latin typeface="Arial" charset="0"/>
              </a:rPr>
            </a:br>
            <a:r>
              <a:rPr lang="en-US" sz="2100">
                <a:solidFill>
                  <a:srgbClr val="000000"/>
                </a:solidFill>
                <a:latin typeface="Arial" charset="0"/>
              </a:rPr>
              <a:t>Ամեն կոնկրետ դեպքում դոմենի չեղյալ հայտարարելու առաջարկությունը ընդունվում է ԻՀ ՀԿ կազմում գործող աշխատանքային խմբի կողմից, որը 2009 թ. օգոստոսի 1-ից քննարկում է նման դեպքերի վերաբերյալ բողոքները, և որոշում է սռաջարկում, որը ուժի մեջ է մտնում ԻՀ ՀԿ վարչության կողմից հաստատելուց հետո: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036638"/>
            <a:ext cx="8334375" cy="50149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endParaRPr lang="en-US" sz="57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57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5700">
                <a:solidFill>
                  <a:srgbClr val="3333CC"/>
                </a:solidFill>
                <a:latin typeface="Arial" charset="0"/>
              </a:rPr>
              <a:t>DNS news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274638"/>
            <a:ext cx="8334375" cy="5191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400">
                <a:solidFill>
                  <a:srgbClr val="3333CC"/>
                </a:solidFill>
                <a:latin typeface="Arial" charset="0"/>
              </a:rPr>
              <a:t>Նոր DNS սերվեր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73063" y="1111250"/>
            <a:ext cx="9075737" cy="47117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500" b="1">
                <a:solidFill>
                  <a:srgbClr val="3333CC"/>
                </a:solidFill>
                <a:latin typeface="Arial" charset="0"/>
              </a:rPr>
              <a:t>CommunityDns</a:t>
            </a:r>
            <a:r>
              <a:rPr lang="en-US" sz="2500">
                <a:solidFill>
                  <a:srgbClr val="000000"/>
                </a:solidFill>
                <a:latin typeface="Arial" charset="0"/>
              </a:rPr>
              <a:t> կազմակերպության հետ համագործակցության արդյունքում ԻՀ ստացավ մի սերվեր, որը լավացրեց Հայաստանի DNS-ի վիճակը: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500">
                <a:solidFill>
                  <a:srgbClr val="000000"/>
                </a:solidFill>
                <a:latin typeface="Arial" charset="0"/>
              </a:rPr>
              <a:t>Այդ սերվերը պահում է 120 միլիոն անուն մեր DNS ծառայության համար, որի արդյունքում մեր Ինտերնետը արագանում է և ավելի ապահով է դառնում հարձակումների վերաբերյալ: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500">
                <a:solidFill>
                  <a:srgbClr val="000000"/>
                </a:solidFill>
                <a:latin typeface="Arial" charset="0"/>
              </a:rPr>
              <a:t>Նրանք նաև ապահովում են անվճար երկրորդական DNS ծառայություն (free secondary DNS service) մեր դոմենի համար – վորը Anycasted է արվում աշխարհի տարբեր տեղերում: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500" b="1">
                <a:solidFill>
                  <a:srgbClr val="3333CC"/>
                </a:solidFill>
                <a:latin typeface="Arial" charset="0"/>
              </a:rPr>
              <a:t>Մեր ձեռքբերումներն են`՝</a:t>
            </a:r>
            <a:r>
              <a:rPr lang="en-US" sz="250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500">
                <a:solidFill>
                  <a:srgbClr val="000000"/>
                </a:solidFill>
                <a:latin typeface="Arial" charset="0"/>
              </a:rPr>
            </a:br>
            <a:r>
              <a:rPr lang="en-US" sz="2500">
                <a:solidFill>
                  <a:srgbClr val="000000"/>
                </a:solidFill>
                <a:latin typeface="Arial" charset="0"/>
              </a:rPr>
              <a:t>- Ավելուրդության ապահովում և պահպանվածություն DDoS հարձագումներից ընդդեմ Հայաստանյան դոմենի: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274638"/>
            <a:ext cx="8334375" cy="365125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400">
                <a:solidFill>
                  <a:srgbClr val="3333CC"/>
                </a:solidFill>
                <a:latin typeface="Arial" charset="0"/>
              </a:rPr>
              <a:t>Նոր DNS սերվեր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04850" y="731838"/>
            <a:ext cx="8662988" cy="5165725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300">
                <a:solidFill>
                  <a:srgbClr val="000000"/>
                </a:solidFill>
                <a:latin typeface="Arial" charset="0"/>
              </a:rPr>
              <a:t>Լավանում է մեր պահպանվածությունը միջազգային Ինտերնետի խափանման ժամանակ, քանի որ դոմենային անունների աղյուսակը գտնվում է մեր սերվերի վրա, նվազեցնելով միջազգային հարցումների (lookups) անհրաժեշտությունը: 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300">
                <a:solidFill>
                  <a:srgbClr val="000000"/>
                </a:solidFill>
                <a:latin typeface="Arial" charset="0"/>
              </a:rPr>
              <a:t>Լավանում է պատասխանի ժամանակը, հապավումների տևողությունը քանի որ վերանում է երկար քայլերը (hops), վերացվելով հասարակ հարցումների (look-ups):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300">
                <a:solidFill>
                  <a:srgbClr val="000000"/>
                </a:solidFill>
                <a:latin typeface="Arial" charset="0"/>
              </a:rPr>
              <a:t>Ունենալով բազմաթիվ (100+) դոմենների անունների պատճեներ ավելի հեշտ է դառնում որոշել հարձագման աղբյուրը և կասեցնել նրա ազդեցություն</a:t>
            </a:r>
            <a:r>
              <a:rPr lang="hy-AM" sz="2300">
                <a:solidFill>
                  <a:srgbClr val="000000"/>
                </a:solidFill>
                <a:latin typeface="Arial" charset="0"/>
              </a:rPr>
              <a:t>ը</a:t>
            </a:r>
            <a:r>
              <a:rPr lang="en-US" sz="2300">
                <a:solidFill>
                  <a:srgbClr val="000000"/>
                </a:solidFill>
                <a:latin typeface="Arial" charset="0"/>
              </a:rPr>
              <a:t> Ինտերնետի վրա: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300">
                <a:solidFill>
                  <a:srgbClr val="000000"/>
                </a:solidFill>
                <a:latin typeface="Arial" charset="0"/>
              </a:rPr>
              <a:t>Տեղական ISP-ների ծառայության զգալի լավացում: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300">
                <a:solidFill>
                  <a:srgbClr val="000000"/>
                </a:solidFill>
                <a:latin typeface="Arial" charset="0"/>
              </a:rPr>
              <a:t>IPv6 տարածքի սպասարկում:</a:t>
            </a:r>
            <a:br>
              <a:rPr lang="en-US" sz="2300">
                <a:solidFill>
                  <a:srgbClr val="000000"/>
                </a:solidFill>
                <a:latin typeface="Arial" charset="0"/>
              </a:rPr>
            </a:br>
            <a:r>
              <a:rPr lang="en-US" sz="2300">
                <a:solidFill>
                  <a:srgbClr val="000000"/>
                </a:solidFill>
                <a:latin typeface="Arial" charset="0"/>
              </a:rPr>
              <a:t>Այս բոլորը ապահովելու համար մենք թույլատրել ենք AXFR հրամանի կատարումը իրենց կողմից, որե թույլ է տվել տարածել մեր տվյալները իրենց Anycast հանգույցներին: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825" y="304800"/>
            <a:ext cx="9288463" cy="58880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654050"/>
            <a:ext cx="8334375" cy="10541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>
                <a:solidFill>
                  <a:srgbClr val="3333CC"/>
                </a:solidFill>
                <a:latin typeface="Arial" charset="0"/>
              </a:rPr>
              <a:t>How will the cost of domain names change in future?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33463" y="2711450"/>
            <a:ext cx="8334375" cy="1892300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400">
                <a:solidFill>
                  <a:srgbClr val="000000"/>
                </a:solidFill>
                <a:latin typeface="Arial" charset="0"/>
              </a:rPr>
              <a:t>Domain registration cost will decrease with the increase of the number of registered domains.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33463" y="503238"/>
            <a:ext cx="8334375" cy="4783137"/>
          </a:xfrm>
        </p:spPr>
        <p:txBody>
          <a:bodyPr lIns="0" tIns="0" rIns="0" bIns="0"/>
          <a:lstStyle/>
          <a:p>
            <a:pPr marL="1616075" lvl="4" indent="-215900" algn="l">
              <a:lnSpc>
                <a:spcPct val="95000"/>
              </a:lnSpc>
              <a:spcBef>
                <a:spcPct val="0"/>
              </a:spcBef>
              <a:buClr>
                <a:srgbClr val="0066CC"/>
              </a:buClr>
              <a:buFontTx/>
              <a:buChar char=" "/>
            </a:pPr>
            <a:r>
              <a:rPr lang="en-US" sz="3800">
                <a:solidFill>
                  <a:srgbClr val="0066CC"/>
                </a:solidFill>
                <a:latin typeface="Arial" charset="0"/>
              </a:rPr>
              <a:t>European statistics (2008)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Majority private structure (55%) 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Average growth since 2005: 98%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Almost 90% strictly «First come first served»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21% only under second level domain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60% of registrations takes less than 1 hour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65% takes less than 4 hours to be «live»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72% works with a registrar system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46% requires presence in the country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60% does not allow IDN registrations (yet)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  <p:sp>
        <p:nvSpPr>
          <p:cNvPr id="1945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16013" y="425450"/>
            <a:ext cx="8332787" cy="2921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400" b="1" i="1">
                <a:solidFill>
                  <a:srgbClr val="FF3300"/>
                </a:solidFill>
                <a:latin typeface="Arial" charset="0"/>
              </a:rPr>
              <a:t>AMNIC developments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339850"/>
            <a:ext cx="8747125" cy="42545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100">
                <a:solidFill>
                  <a:srgbClr val="000000"/>
                </a:solidFill>
                <a:latin typeface="Arial" charset="0"/>
              </a:rPr>
              <a:t>+ policy rewrite in three languages (200912)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100">
                <a:solidFill>
                  <a:srgbClr val="000000"/>
                </a:solidFill>
                <a:latin typeface="Arial" charset="0"/>
              </a:rPr>
              <a:t>+ Major software upgrade (done on 200909)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100">
                <a:solidFill>
                  <a:srgbClr val="000000"/>
                </a:solidFill>
                <a:latin typeface="Arial" charset="0"/>
              </a:rPr>
              <a:t>+ 100% IPv6 compliant - registrant services added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100">
                <a:solidFill>
                  <a:srgbClr val="000000"/>
                </a:solidFill>
                <a:latin typeface="Arial" charset="0"/>
              </a:rPr>
              <a:t>+ statistics of service usage - </a:t>
            </a:r>
            <a:r>
              <a:rPr lang="en-US" sz="3100" u="sng">
                <a:solidFill>
                  <a:srgbClr val="CCCCFF"/>
                </a:solidFill>
                <a:latin typeface="Arial" charset="0"/>
                <a:hlinkClick r:id="rId3"/>
              </a:rPr>
              <a:t>https://styx.aic.net/amnic/</a:t>
            </a:r>
            <a:r>
              <a:rPr lang="en-US" sz="3100">
                <a:solidFill>
                  <a:srgbClr val="000000"/>
                </a:solidFill>
                <a:latin typeface="Arial" charset="0"/>
              </a:rPr>
              <a:t> (added in 200909)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100">
                <a:solidFill>
                  <a:srgbClr val="000000"/>
                </a:solidFill>
                <a:latin typeface="Arial" charset="0"/>
              </a:rPr>
              <a:t>+ service monitoring - Hrant, Anna and Igor are receiving e-mail messages about outages. Hrant is also receiving SMS copies of messages (added in 200909)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38163" y="4049713"/>
            <a:ext cx="112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defTabSz="862013">
              <a:lnSpc>
                <a:spcPct val="95000"/>
              </a:lnSpc>
            </a:pPr>
            <a:endParaRPr lang="en-US" sz="25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16013" y="425450"/>
            <a:ext cx="8332787" cy="2921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400" b="1" i="1">
                <a:solidFill>
                  <a:srgbClr val="FF3300"/>
                </a:solidFill>
                <a:latin typeface="Arial" charset="0"/>
              </a:rPr>
              <a:t>AMNIC developments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38163" y="4049713"/>
            <a:ext cx="112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defTabSz="862013">
              <a:lnSpc>
                <a:spcPct val="95000"/>
              </a:lnSpc>
            </a:pPr>
            <a:endParaRPr lang="en-US" sz="25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339850"/>
            <a:ext cx="8747125" cy="42545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RIPE-ից AMNIC-ի համար ստացվել է ASN համար և IP հասցեներ ԻԾՄ-ից անկախ համակարգ ստեղծելու համար ՝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ip6: 2001:67c:21c::/48</a:t>
            </a:r>
            <a:br>
              <a:rPr lang="en-US" sz="3800" b="1">
                <a:solidFill>
                  <a:srgbClr val="3333CC"/>
                </a:solidFill>
                <a:latin typeface="Arial" charset="0"/>
              </a:rPr>
            </a:br>
            <a:r>
              <a:rPr lang="en-US" sz="3800" b="1">
                <a:solidFill>
                  <a:srgbClr val="3333CC"/>
                </a:solidFill>
                <a:latin typeface="Arial" charset="0"/>
              </a:rPr>
              <a:t>ip4: 195.43.74/23</a:t>
            </a:r>
            <a:br>
              <a:rPr lang="en-US" sz="3800" b="1">
                <a:solidFill>
                  <a:srgbClr val="3333CC"/>
                </a:solidFill>
                <a:latin typeface="Arial" charset="0"/>
              </a:rPr>
            </a:br>
            <a:r>
              <a:rPr lang="en-US" sz="3800" b="1">
                <a:solidFill>
                  <a:srgbClr val="3333CC"/>
                </a:solidFill>
                <a:latin typeface="Arial" charset="0"/>
              </a:rPr>
              <a:t>asn: 51090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19100" y="515938"/>
          <a:ext cx="9050338" cy="5370512"/>
        </p:xfrm>
        <a:graphic>
          <a:graphicData uri="http://schemas.openxmlformats.org/presentationml/2006/ole">
            <p:oleObj spid="_x0000_s4103" name="Worksheet" r:id="rId3" imgW="9543994" imgH="5467313" progId="Excel.Sheet.8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16013" y="654050"/>
            <a:ext cx="8332787" cy="2921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2900" b="1" i="1">
                <a:solidFill>
                  <a:srgbClr val="FF3300"/>
                </a:solidFill>
                <a:latin typeface="Arial" charset="0"/>
              </a:rPr>
              <a:t>Registrars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339850"/>
            <a:ext cx="3381375" cy="4557713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ABC Domain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Web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Xalt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Netsys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Dolphin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Cornet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ADC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GlobalAr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3333CC"/>
              </a:buClr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Ucom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5078413" y="1417638"/>
            <a:ext cx="37941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AATVC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STE Gyumri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Arminco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Arminco NK</a:t>
            </a:r>
            <a:endParaRPr lang="en-US"/>
          </a:p>
          <a:p>
            <a:pPr defTabSz="862013">
              <a:lnSpc>
                <a:spcPct val="95000"/>
              </a:lnSpc>
            </a:pPr>
            <a:endParaRPr lang="en-US" sz="2900" b="1" i="1">
              <a:solidFill>
                <a:srgbClr val="3333CC"/>
              </a:solidFill>
              <a:latin typeface="Arial" charset="0"/>
            </a:endParaRPr>
          </a:p>
          <a:p>
            <a:pPr defTabSz="862013">
              <a:lnSpc>
                <a:spcPct val="95000"/>
              </a:lnSpc>
            </a:pPr>
            <a:r>
              <a:rPr lang="en-US" sz="2900" b="1" i="1">
                <a:solidFill>
                  <a:srgbClr val="3333CC"/>
                </a:solidFill>
                <a:latin typeface="Arial" charset="0"/>
              </a:rPr>
              <a:t>Policy when one of the Regstrars stops the service (Xalt)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274638"/>
            <a:ext cx="8334375" cy="365125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>
                <a:solidFill>
                  <a:srgbClr val="3333CC"/>
                </a:solidFill>
                <a:latin typeface="Arial" charset="0"/>
              </a:rPr>
              <a:t>Who can be a Registrar?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68363" y="1797050"/>
            <a:ext cx="8332787" cy="2957513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Requirements to Registrars: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1. Be a licensed ISP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2. Have not less than 1 year of activity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3. Have a good faith in the market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8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274638"/>
            <a:ext cx="8334375" cy="365125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>
                <a:solidFill>
                  <a:srgbClr val="3333CC"/>
                </a:solidFill>
                <a:latin typeface="Arial" charset="0"/>
              </a:rPr>
              <a:t>Who can be a Registrar?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20713" y="1493838"/>
            <a:ext cx="8332787" cy="45577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400">
                <a:solidFill>
                  <a:srgbClr val="000000"/>
                </a:solidFill>
                <a:latin typeface="Arial" charset="0"/>
              </a:rPr>
              <a:t>There are hosting service licensed companies applying to be became a Registrar.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4100">
              <a:solidFill>
                <a:srgbClr val="FF3300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4100" b="1">
                <a:solidFill>
                  <a:srgbClr val="FF3300"/>
                </a:solidFill>
                <a:latin typeface="Arial" charset="0"/>
              </a:rPr>
              <a:t>Should we provide them the status of Registrar too?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731838"/>
            <a:ext cx="8415337" cy="13573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4600" b="1">
                <a:solidFill>
                  <a:srgbClr val="3333CC"/>
                </a:solidFill>
                <a:latin typeface="Arial" charset="0"/>
              </a:rPr>
              <a:t>New applications to become Registrar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44525" y="2193925"/>
            <a:ext cx="8332788" cy="3063875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2900" b="1">
                <a:solidFill>
                  <a:schemeClr val="accent2"/>
                </a:solidFill>
                <a:latin typeface="Arial" charset="0"/>
              </a:rPr>
              <a:t>From ISPs:</a:t>
            </a:r>
            <a:r>
              <a:rPr lang="en-US" sz="2900" b="1">
                <a:solidFill>
                  <a:srgbClr val="FF3300"/>
                </a:solidFill>
                <a:latin typeface="Arial" charset="0"/>
              </a:rPr>
              <a:t>     </a:t>
            </a: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900" b="1">
                <a:solidFill>
                  <a:srgbClr val="FF3300"/>
                </a:solidFill>
                <a:latin typeface="Arial" charset="0"/>
              </a:rPr>
              <a:t>Fatalerror.am</a:t>
            </a: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900" b="1">
                <a:solidFill>
                  <a:srgbClr val="FF3300"/>
                </a:solidFill>
                <a:latin typeface="Arial" charset="0"/>
              </a:rPr>
              <a:t>Aranea.am (Masis, Artashat)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2900" b="1">
              <a:solidFill>
                <a:schemeClr val="accent2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2900" b="1">
                <a:solidFill>
                  <a:schemeClr val="accent2"/>
                </a:solidFill>
                <a:latin typeface="Arial" charset="0"/>
              </a:rPr>
              <a:t>From Hosting Provders:</a:t>
            </a: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900" b="1">
                <a:solidFill>
                  <a:srgbClr val="FF0000"/>
                </a:solidFill>
                <a:latin typeface="Arial" charset="0"/>
              </a:rPr>
              <a:t>Massaca.com</a:t>
            </a: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900" b="1">
                <a:solidFill>
                  <a:srgbClr val="FF0000"/>
                </a:solidFill>
                <a:latin typeface="Arial" charset="0"/>
              </a:rPr>
              <a:t>Arattauna.am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" y="822325"/>
            <a:ext cx="9142413" cy="4716463"/>
          </a:xfrm>
          <a:prstGeom prst="rect">
            <a:avLst/>
          </a:prstGeom>
          <a:noFill/>
        </p:spPr>
      </p:pic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6135688" y="4343400"/>
            <a:ext cx="126682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62013">
              <a:lnSpc>
                <a:spcPct val="95000"/>
              </a:lnSpc>
            </a:pPr>
            <a:r>
              <a:rPr lang="en-US" sz="1500">
                <a:solidFill>
                  <a:srgbClr val="000000"/>
                </a:solidFill>
                <a:latin typeface="Arial" charset="0"/>
              </a:rPr>
              <a:t>ABC Domain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850900" y="3276600"/>
            <a:ext cx="7747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62013">
              <a:lnSpc>
                <a:spcPct val="95000"/>
              </a:lnSpc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Xternet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430338" y="2971800"/>
            <a:ext cx="5238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62013">
              <a:lnSpc>
                <a:spcPct val="95000"/>
              </a:lnSpc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Web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677988" y="2665413"/>
            <a:ext cx="7715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62013">
              <a:lnSpc>
                <a:spcPct val="95000"/>
              </a:lnSpc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Netsys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336800" y="2436813"/>
            <a:ext cx="1185863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62013">
              <a:lnSpc>
                <a:spcPct val="95000"/>
              </a:lnSpc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GlobalArNet</a:t>
            </a:r>
          </a:p>
        </p:txBody>
      </p:sp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22675" y="2057400"/>
            <a:ext cx="20638" cy="534988"/>
          </a:xfrm>
          <a:prstGeom prst="rect">
            <a:avLst/>
          </a:prstGeom>
          <a:noFill/>
        </p:spPr>
      </p:pic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246438" y="1828800"/>
            <a:ext cx="77152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62013">
              <a:lnSpc>
                <a:spcPct val="95000"/>
              </a:lnSpc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Dolphin</a:t>
            </a:r>
          </a:p>
        </p:txBody>
      </p:sp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3838" y="2122488"/>
            <a:ext cx="1755775" cy="555625"/>
          </a:xfrm>
          <a:prstGeom prst="rect">
            <a:avLst/>
          </a:prstGeom>
          <a:noFill/>
        </p:spPr>
      </p:pic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318000" y="1676400"/>
            <a:ext cx="2836863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862013">
              <a:lnSpc>
                <a:spcPct val="95000"/>
              </a:lnSpc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Cornet, Ucom, Arminco, AATVQ, SHTE, ADC, Arminco-NK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1163638" y="1235075"/>
          <a:ext cx="8053387" cy="4260850"/>
        </p:xfrm>
        <a:graphic>
          <a:graphicData uri="http://schemas.openxmlformats.org/presentationml/2006/ole">
            <p:oleObj spid="_x0000_s26632" name="Chart" r:id="rId4" imgW="2943253" imgH="1571513" progId="Excel.Chart.8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350838"/>
            <a:ext cx="8334375" cy="9001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400" i="1">
                <a:solidFill>
                  <a:srgbClr val="FF3300"/>
                </a:solidFill>
                <a:latin typeface="Arial" charset="0"/>
              </a:rPr>
              <a:t>Top Hosting Companies in Armenia</a:t>
            </a:r>
            <a:br>
              <a:rPr lang="en-US" sz="3400" i="1">
                <a:solidFill>
                  <a:srgbClr val="FF3300"/>
                </a:solidFill>
                <a:latin typeface="Arial" charset="0"/>
              </a:rPr>
            </a:br>
            <a:r>
              <a:rPr lang="en-US" sz="2900" i="1">
                <a:solidFill>
                  <a:srgbClr val="3333CC"/>
                </a:solidFill>
                <a:latin typeface="Arial" charset="0"/>
              </a:rPr>
              <a:t>(webhosting.info)</a:t>
            </a:r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825" y="2522538"/>
            <a:ext cx="114300" cy="79375"/>
          </a:xfrm>
          <a:prstGeom prst="rect">
            <a:avLst/>
          </a:prstGeom>
          <a:noFill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3150" y="1371600"/>
            <a:ext cx="80899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68363" y="425450"/>
            <a:ext cx="8332787" cy="442913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800" b="1" i="1">
                <a:solidFill>
                  <a:srgbClr val="FF3300"/>
                </a:solidFill>
                <a:latin typeface="Arial" charset="0"/>
              </a:rPr>
              <a:t>Plans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20713" y="1111250"/>
            <a:ext cx="8664575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Legal problems (Orange, Yandex), UDRP?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Next steps of fighting cybersquatters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DNSSEC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Redundancy, backup/mirror server(s) in another location(s)</a:t>
            </a:r>
            <a:endParaRPr lang="en-US"/>
          </a:p>
          <a:p>
            <a:pPr marL="431800" lvl="1" indent="-323850" defTabSz="862013">
              <a:lnSpc>
                <a:spcPct val="95000"/>
              </a:lnSpc>
              <a:buClr>
                <a:srgbClr val="3333CC"/>
              </a:buClr>
              <a:buSzPct val="100000"/>
              <a:buFontTx/>
              <a:buChar char="•"/>
            </a:pPr>
            <a:r>
              <a:rPr lang="en-US" sz="3800" b="1">
                <a:solidFill>
                  <a:srgbClr val="3333CC"/>
                </a:solidFill>
                <a:latin typeface="Arial" charset="0"/>
              </a:rPr>
              <a:t>Translation of AMNIC web site</a:t>
            </a:r>
            <a:br>
              <a:rPr lang="en-US" sz="3800" b="1">
                <a:solidFill>
                  <a:srgbClr val="3333CC"/>
                </a:solidFill>
                <a:latin typeface="Arial" charset="0"/>
              </a:rPr>
            </a:br>
            <a:r>
              <a:rPr lang="en-US" sz="3800" b="1">
                <a:solidFill>
                  <a:srgbClr val="3333CC"/>
                </a:solidFill>
                <a:latin typeface="Arial" charset="0"/>
              </a:rPr>
              <a:t>to Armenian and Russian</a:t>
            </a:r>
            <a:r>
              <a:rPr lang="en-US" sz="25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76263" y="393700"/>
          <a:ext cx="9045575" cy="5373688"/>
        </p:xfrm>
        <a:graphic>
          <a:graphicData uri="http://schemas.openxmlformats.org/presentationml/2006/ole">
            <p:oleObj spid="_x0000_s5128" name="Worksheet" r:id="rId3" imgW="8877263" imgH="5276776" progId="Excel.Shee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20700" y="619125"/>
          <a:ext cx="8918575" cy="5035550"/>
        </p:xfrm>
        <a:graphic>
          <a:graphicData uri="http://schemas.openxmlformats.org/presentationml/2006/ole">
            <p:oleObj spid="_x0000_s3079" name="Chart" r:id="rId3" imgW="2933551" imgH="1657238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350838"/>
            <a:ext cx="8334375" cy="5953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b="1" i="1">
                <a:solidFill>
                  <a:srgbClr val="3333CC"/>
                </a:solidFill>
                <a:latin typeface="Arial" charset="0"/>
              </a:rPr>
              <a:t>Non-resident/resident ratio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68363" y="1568450"/>
            <a:ext cx="8332787" cy="3871913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400">
                <a:solidFill>
                  <a:srgbClr val="000000"/>
                </a:solidFill>
                <a:latin typeface="Arial" charset="0"/>
              </a:rPr>
              <a:t>5580/12125=0.46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400">
                <a:solidFill>
                  <a:srgbClr val="000000"/>
                </a:solidFill>
                <a:latin typeface="Arial" charset="0"/>
              </a:rPr>
              <a:t>6545/12125=0.54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400">
              <a:solidFill>
                <a:srgbClr val="000000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400" b="1">
                <a:solidFill>
                  <a:srgbClr val="FF3300"/>
                </a:solidFill>
                <a:latin typeface="Arial" charset="0"/>
              </a:rPr>
              <a:t>Non-residents – 46%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400" b="1">
                <a:solidFill>
                  <a:srgbClr val="FF3300"/>
                </a:solidFill>
                <a:latin typeface="Arial" charset="0"/>
              </a:rPr>
              <a:t>Residents – 54%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400" b="1">
              <a:solidFill>
                <a:srgbClr val="FF3300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400" b="1">
                <a:solidFill>
                  <a:srgbClr val="FF3300"/>
                </a:solidFill>
                <a:latin typeface="Arial" charset="0"/>
              </a:rPr>
              <a:t>Goal: 20/80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68363" y="425450"/>
            <a:ext cx="8747125" cy="5207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b="1" i="1">
                <a:solidFill>
                  <a:srgbClr val="3333CC"/>
                </a:solidFill>
                <a:latin typeface="Arial" charset="0"/>
              </a:rPr>
              <a:t>New domains/Discontinued domains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33463" y="1874838"/>
            <a:ext cx="8334375" cy="3565525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2,254 resident registrations and 1,505 foreign ones (</a:t>
            </a:r>
            <a:r>
              <a:rPr lang="en-US" sz="3800" b="1">
                <a:solidFill>
                  <a:srgbClr val="FF3300"/>
                </a:solidFill>
                <a:latin typeface="Arial" charset="0"/>
              </a:rPr>
              <a:t>3,759</a:t>
            </a:r>
            <a:r>
              <a:rPr lang="en-US" sz="380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3800">
                <a:solidFill>
                  <a:srgbClr val="000000"/>
                </a:solidFill>
                <a:latin typeface="Arial" charset="0"/>
              </a:rPr>
              <a:t>total).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Real increase of domain number: </a:t>
            </a:r>
            <a:r>
              <a:rPr lang="en-US" sz="3800" b="1">
                <a:solidFill>
                  <a:srgbClr val="FF3300"/>
                </a:solidFill>
                <a:latin typeface="Arial" charset="0"/>
              </a:rPr>
              <a:t>2,025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>
                <a:solidFill>
                  <a:srgbClr val="000000"/>
                </a:solidFill>
                <a:latin typeface="Arial" charset="0"/>
              </a:rPr>
              <a:t>Discontinued domains: </a:t>
            </a:r>
            <a:r>
              <a:rPr lang="en-US" sz="3800" b="1">
                <a:solidFill>
                  <a:srgbClr val="FF3300"/>
                </a:solidFill>
                <a:latin typeface="Arial" charset="0"/>
              </a:rPr>
              <a:t>1,734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800">
              <a:solidFill>
                <a:srgbClr val="0066FF"/>
              </a:solidFill>
              <a:latin typeface="Arial" charset="0"/>
            </a:endParaRPr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66FF"/>
              </a:buClr>
              <a:buFontTx/>
              <a:buChar char="•"/>
            </a:pPr>
            <a:r>
              <a:rPr lang="en-US" sz="3800">
                <a:solidFill>
                  <a:srgbClr val="0066FF"/>
                </a:solidFill>
                <a:latin typeface="Arial" charset="0"/>
              </a:rPr>
              <a:t>What are the reasons?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425450"/>
            <a:ext cx="8334375" cy="5969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800" b="1" i="1">
                <a:solidFill>
                  <a:srgbClr val="3333CC"/>
                </a:solidFill>
                <a:latin typeface="Arial" charset="0"/>
              </a:rPr>
              <a:t>Growth Rate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68363" y="1568450"/>
            <a:ext cx="8332787" cy="4025900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FF3300"/>
              </a:buClr>
              <a:buFontTx/>
              <a:buChar char="•"/>
            </a:pPr>
            <a:r>
              <a:rPr lang="en-US" sz="3800" b="1" i="1">
                <a:solidFill>
                  <a:srgbClr val="FF3300"/>
                </a:solidFill>
                <a:latin typeface="Arial" charset="0"/>
              </a:rPr>
              <a:t>Number of domains per 1000 of population </a:t>
            </a:r>
            <a:br>
              <a:rPr lang="en-US" sz="3800" b="1" i="1">
                <a:solidFill>
                  <a:srgbClr val="FF3300"/>
                </a:solidFill>
                <a:latin typeface="Arial" charset="0"/>
              </a:rPr>
            </a:b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Armenia - 3.75</a:t>
            </a:r>
            <a:br>
              <a:rPr lang="en-US" sz="3800" b="1" i="1">
                <a:solidFill>
                  <a:srgbClr val="000000"/>
                </a:solidFill>
                <a:latin typeface="Arial" charset="0"/>
              </a:rPr>
            </a:b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Average European – 32.5? 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FF3300"/>
              </a:buClr>
              <a:buFontTx/>
              <a:buChar char="•"/>
            </a:pPr>
            <a:r>
              <a:rPr lang="en-US" sz="3800" b="1" i="1">
                <a:solidFill>
                  <a:srgbClr val="FF3300"/>
                </a:solidFill>
                <a:latin typeface="Arial" charset="0"/>
              </a:rPr>
              <a:t>Growth Rate 2009: </a:t>
            </a: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approximately - 14%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613" y="6094413"/>
            <a:ext cx="663575" cy="544512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16013" y="425450"/>
            <a:ext cx="8332787" cy="2921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400" b="1" i="1">
                <a:solidFill>
                  <a:srgbClr val="FF3300"/>
                </a:solidFill>
                <a:latin typeface="Arial" charset="0"/>
              </a:rPr>
              <a:t>Conclusions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85813" y="960438"/>
            <a:ext cx="8747125" cy="4633912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The number of Internet domain names in AM TLD is increasing slow.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High percent of the non-resident registrations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900" i="1">
                <a:solidFill>
                  <a:srgbClr val="000000"/>
                </a:solidFill>
                <a:latin typeface="Arial" charset="0"/>
              </a:rPr>
              <a:t>Probable reasons: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High prices of communication lines? 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Non-favorable conditions for small and middle businesses?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900">
                <a:solidFill>
                  <a:srgbClr val="000000"/>
                </a:solidFill>
                <a:latin typeface="Arial" charset="0"/>
              </a:rPr>
              <a:t>High prices of domain names? </a:t>
            </a:r>
            <a:br>
              <a:rPr lang="en-US" sz="2900">
                <a:solidFill>
                  <a:srgbClr val="000000"/>
                </a:solidFill>
                <a:latin typeface="Arial" charset="0"/>
              </a:rPr>
            </a:br>
            <a:r>
              <a:rPr lang="en-US" sz="2900">
                <a:solidFill>
                  <a:srgbClr val="000000"/>
                </a:solidFill>
                <a:latin typeface="Arial" charset="0"/>
              </a:rPr>
              <a:t>.am $33</a:t>
            </a:r>
            <a:br>
              <a:rPr lang="en-US" sz="2900">
                <a:solidFill>
                  <a:srgbClr val="000000"/>
                </a:solidFill>
                <a:latin typeface="Arial" charset="0"/>
              </a:rPr>
            </a:br>
            <a:r>
              <a:rPr lang="en-US" sz="2900">
                <a:solidFill>
                  <a:srgbClr val="0066CC"/>
                </a:solidFill>
                <a:latin typeface="Arial" charset="0"/>
              </a:rPr>
              <a:t>Average European 12.4 euro(2008)</a:t>
            </a:r>
            <a:r>
              <a:rPr lang="en-US" sz="2900">
                <a:solidFill>
                  <a:srgbClr val="000000"/>
                </a:solidFill>
                <a:latin typeface="Arial" charset="0"/>
              </a:rPr>
              <a:t> ZookNic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17/06/2010                 ISOC AM</a:t>
            </a: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85813" y="503238"/>
            <a:ext cx="8334375" cy="74771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</a:pPr>
            <a:r>
              <a:rPr lang="en-US" sz="3800" b="1" i="1">
                <a:solidFill>
                  <a:srgbClr val="FF3300"/>
                </a:solidFill>
                <a:latin typeface="Arial" charset="0"/>
              </a:rPr>
              <a:t>AMNIC Name Policies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339850"/>
            <a:ext cx="8334375" cy="3721100"/>
          </a:xfrm>
        </p:spPr>
        <p:txBody>
          <a:bodyPr lIns="0" tIns="0" rIns="0" bIns="0"/>
          <a:lstStyle/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policy additions</a:t>
            </a:r>
            <a:br>
              <a:rPr lang="en-US" sz="3800" b="1" i="1">
                <a:solidFill>
                  <a:srgbClr val="000000"/>
                </a:solidFill>
                <a:latin typeface="Arial" charset="0"/>
              </a:rPr>
            </a:b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- non-ethical content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- UDRP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all domain names are open for free registration</a:t>
            </a:r>
            <a:endParaRPr lang="en-US"/>
          </a:p>
          <a:p>
            <a:pPr marL="431800" lvl="1" indent="-32385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800" b="1" i="1">
                <a:solidFill>
                  <a:srgbClr val="000000"/>
                </a:solidFill>
                <a:latin typeface="Arial" charset="0"/>
              </a:rPr>
              <a:t>no trademark protection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62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62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747</Words>
  <Application>Microsoft PowerPoint</Application>
  <PresentationFormat>A4 Paper (210x297 mm)</PresentationFormat>
  <Paragraphs>151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Times New Roman</vt:lpstr>
      <vt:lpstr>Arial</vt:lpstr>
      <vt:lpstr>Default Design</vt:lpstr>
      <vt:lpstr>Microsoft Office Excel Worksheet</vt:lpstr>
      <vt:lpstr>Microsoft Office Excel Chart</vt:lpstr>
      <vt:lpstr>Slide 1</vt:lpstr>
      <vt:lpstr>Slide 2</vt:lpstr>
      <vt:lpstr>Slide 3</vt:lpstr>
      <vt:lpstr>Slide 4</vt:lpstr>
      <vt:lpstr>Non-resident/resident ratio</vt:lpstr>
      <vt:lpstr>New domains/Discontinued domains</vt:lpstr>
      <vt:lpstr>Growth Rate</vt:lpstr>
      <vt:lpstr>Conclusions</vt:lpstr>
      <vt:lpstr>AMNIC Name Policies</vt:lpstr>
      <vt:lpstr>IDN ???</vt:lpstr>
      <vt:lpstr>Policy additions</vt:lpstr>
      <vt:lpstr>Slide 12</vt:lpstr>
      <vt:lpstr>Նոր DNS սերվեր</vt:lpstr>
      <vt:lpstr>Նոր DNS սերվեր</vt:lpstr>
      <vt:lpstr>Slide 15</vt:lpstr>
      <vt:lpstr>How will the cost of domain names change in future? </vt:lpstr>
      <vt:lpstr>Slide 17</vt:lpstr>
      <vt:lpstr>AMNIC developments</vt:lpstr>
      <vt:lpstr>AMNIC developments</vt:lpstr>
      <vt:lpstr>Registrars</vt:lpstr>
      <vt:lpstr>Who can be a Registrar?</vt:lpstr>
      <vt:lpstr>Who can be a Registrar?</vt:lpstr>
      <vt:lpstr>New applications to become Registrar</vt:lpstr>
      <vt:lpstr>Slide 24</vt:lpstr>
      <vt:lpstr>Slide 25</vt:lpstr>
      <vt:lpstr>Top Hosting Companies in Armenia (webhosting.info)</vt:lpstr>
      <vt:lpstr>Plans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ISOCAM</cp:lastModifiedBy>
  <cp:revision>30</cp:revision>
  <dcterms:created xsi:type="dcterms:W3CDTF">2004-05-06T09:28:21Z</dcterms:created>
  <dcterms:modified xsi:type="dcterms:W3CDTF">2016-08-23T14:04:52Z</dcterms:modified>
</cp:coreProperties>
</file>